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cd5e12cc83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cd5e12cc83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cd5e12cc83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cd5e12cc83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cd5e12cc83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cd5e12cc83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cd5e12cc83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cd5e12cc83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30"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151" name="Google Shape;151;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52" name="Shape 152"/>
        <p:cNvGrpSpPr/>
        <p:nvPr/>
      </p:nvGrpSpPr>
      <p:grpSpPr>
        <a:xfrm>
          <a:off x="0" y="0"/>
          <a:ext cx="0" cy="0"/>
          <a:chOff x="0" y="0"/>
          <a:chExt cx="0" cy="0"/>
        </a:xfrm>
      </p:grpSpPr>
      <p:pic>
        <p:nvPicPr>
          <p:cNvPr descr="offset_comp_343059.jpg" id="153" name="Google Shape;15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54" name="Google Shape;154;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4"/>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156" name="Google Shape;15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157" name="Google Shape;157;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64" name="Shape 164"/>
        <p:cNvGrpSpPr/>
        <p:nvPr/>
      </p:nvGrpSpPr>
      <p:grpSpPr>
        <a:xfrm>
          <a:off x="0" y="0"/>
          <a:ext cx="0" cy="0"/>
          <a:chOff x="0" y="0"/>
          <a:chExt cx="0" cy="0"/>
        </a:xfrm>
      </p:grpSpPr>
      <p:sp>
        <p:nvSpPr>
          <p:cNvPr id="165" name="Google Shape;165;p1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6" name="Google Shape;16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
        <p:nvSpPr>
          <p:cNvPr id="168" name="Google Shape;168;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76" name="Google Shape;1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77" name="Shape 177"/>
        <p:cNvGrpSpPr/>
        <p:nvPr/>
      </p:nvGrpSpPr>
      <p:grpSpPr>
        <a:xfrm>
          <a:off x="0" y="0"/>
          <a:ext cx="0" cy="0"/>
          <a:chOff x="0" y="0"/>
          <a:chExt cx="0" cy="0"/>
        </a:xfrm>
      </p:grpSpPr>
      <p:sp>
        <p:nvSpPr>
          <p:cNvPr id="178" name="Google Shape;178;p16"/>
          <p:cNvSpPr txBox="1"/>
          <p:nvPr>
            <p:ph type="title"/>
          </p:nvPr>
        </p:nvSpPr>
        <p:spPr>
          <a:xfrm>
            <a:off x="702850" y="1708619"/>
            <a:ext cx="3333300" cy="14709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9" name="Google Shape;179;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16"/>
          <p:cNvGrpSpPr/>
          <p:nvPr/>
        </p:nvGrpSpPr>
        <p:grpSpPr>
          <a:xfrm>
            <a:off x="0" y="381001"/>
            <a:ext cx="1037850" cy="1016287"/>
            <a:chOff x="0" y="381001"/>
            <a:chExt cx="1037850" cy="1016287"/>
          </a:xfrm>
        </p:grpSpPr>
        <p:sp>
          <p:nvSpPr>
            <p:cNvPr id="185" name="Google Shape;185;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6"/>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88" name="Google Shape;188;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189" name="Google Shape;189;p16"/>
          <p:cNvSpPr txBox="1"/>
          <p:nvPr>
            <p:ph idx="1" type="body"/>
          </p:nvPr>
        </p:nvSpPr>
        <p:spPr>
          <a:xfrm>
            <a:off x="702850" y="3625275"/>
            <a:ext cx="3333300" cy="765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8.jpg"/><Relationship Id="rId4" Type="http://schemas.openxmlformats.org/officeDocument/2006/relationships/image" Target="../media/image4.jpg"/><Relationship Id="rId5" Type="http://schemas.openxmlformats.org/officeDocument/2006/relationships/image" Target="../media/image6.jpg"/><Relationship Id="rId6" Type="http://schemas.openxmlformats.org/officeDocument/2006/relationships/image" Target="../media/image7.jpg"/><Relationship Id="rId7"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Game </a:t>
            </a:r>
            <a:endParaRPr/>
          </a:p>
          <a:p>
            <a:pPr indent="0" lvl="0" marL="0" rtl="0" algn="l">
              <a:spcBef>
                <a:spcPts val="0"/>
              </a:spcBef>
              <a:spcAft>
                <a:spcPts val="0"/>
              </a:spcAft>
              <a:buNone/>
            </a:pPr>
            <a:r>
              <a:rPr lang="id"/>
              <a:t>Publisher</a:t>
            </a:r>
            <a:endParaRPr/>
          </a:p>
        </p:txBody>
      </p:sp>
      <p:sp>
        <p:nvSpPr>
          <p:cNvPr id="195" name="Google Shape;195;p17"/>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lang="id"/>
              <a:t>Kelompok 1 - A11.4624SC</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400">
                <a:solidFill>
                  <a:srgbClr val="FFFFFF"/>
                </a:solidFill>
                <a:latin typeface="Montserrat"/>
                <a:ea typeface="Montserrat"/>
                <a:cs typeface="Montserrat"/>
                <a:sym typeface="Montserrat"/>
              </a:rPr>
              <a:t>Daftar Anggota : </a:t>
            </a:r>
            <a:endParaRPr sz="2400">
              <a:solidFill>
                <a:srgbClr val="FFFFFF"/>
              </a:solidFill>
              <a:latin typeface="Montserrat"/>
              <a:ea typeface="Montserrat"/>
              <a:cs typeface="Montserrat"/>
              <a:sym typeface="Montserrat"/>
            </a:endParaRPr>
          </a:p>
        </p:txBody>
      </p:sp>
      <p:sp>
        <p:nvSpPr>
          <p:cNvPr id="201" name="Google Shape;201;p18"/>
          <p:cNvSpPr txBox="1"/>
          <p:nvPr/>
        </p:nvSpPr>
        <p:spPr>
          <a:xfrm>
            <a:off x="1294300" y="2064600"/>
            <a:ext cx="6413400" cy="20205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FFFFFF"/>
              </a:buClr>
              <a:buSzPts val="1800"/>
              <a:buFont typeface="Average"/>
              <a:buAutoNum type="arabicPeriod"/>
            </a:pPr>
            <a:r>
              <a:rPr lang="id">
                <a:solidFill>
                  <a:srgbClr val="FFFFFF"/>
                </a:solidFill>
                <a:latin typeface="Montserrat"/>
                <a:ea typeface="Montserrat"/>
                <a:cs typeface="Montserrat"/>
                <a:sym typeface="Montserrat"/>
              </a:rPr>
              <a:t>Andra Satria Hermawan		A11.2018.11194</a:t>
            </a:r>
            <a:endParaRPr>
              <a:solidFill>
                <a:srgbClr val="FFFFFF"/>
              </a:solidFill>
              <a:latin typeface="Montserrat"/>
              <a:ea typeface="Montserrat"/>
              <a:cs typeface="Montserrat"/>
              <a:sym typeface="Montserrat"/>
            </a:endParaRPr>
          </a:p>
          <a:p>
            <a:pPr indent="-317500" lvl="0" marL="457200" rtl="0" algn="l">
              <a:lnSpc>
                <a:spcPct val="100000"/>
              </a:lnSpc>
              <a:spcBef>
                <a:spcPts val="0"/>
              </a:spcBef>
              <a:spcAft>
                <a:spcPts val="0"/>
              </a:spcAft>
              <a:buClr>
                <a:srgbClr val="FFFFFF"/>
              </a:buClr>
              <a:buSzPts val="1400"/>
              <a:buFont typeface="Montserrat"/>
              <a:buAutoNum type="arabicPeriod"/>
            </a:pPr>
            <a:r>
              <a:rPr lang="id">
                <a:solidFill>
                  <a:srgbClr val="FFFFFF"/>
                </a:solidFill>
                <a:latin typeface="Montserrat"/>
                <a:ea typeface="Montserrat"/>
                <a:cs typeface="Montserrat"/>
                <a:sym typeface="Montserrat"/>
              </a:rPr>
              <a:t>Tifan Dwi Avianto 			A11.2017.10629</a:t>
            </a:r>
            <a:endParaRPr>
              <a:solidFill>
                <a:srgbClr val="FFFFFF"/>
              </a:solidFill>
              <a:latin typeface="Montserrat"/>
              <a:ea typeface="Montserrat"/>
              <a:cs typeface="Montserrat"/>
              <a:sym typeface="Montserrat"/>
            </a:endParaRPr>
          </a:p>
          <a:p>
            <a:pPr indent="-317500" lvl="0" marL="457200" rtl="0" algn="l">
              <a:lnSpc>
                <a:spcPct val="100000"/>
              </a:lnSpc>
              <a:spcBef>
                <a:spcPts val="0"/>
              </a:spcBef>
              <a:spcAft>
                <a:spcPts val="0"/>
              </a:spcAft>
              <a:buClr>
                <a:srgbClr val="FFFFFF"/>
              </a:buClr>
              <a:buSzPts val="1400"/>
              <a:buFont typeface="Montserrat"/>
              <a:buAutoNum type="arabicPeriod"/>
            </a:pPr>
            <a:r>
              <a:rPr lang="id">
                <a:solidFill>
                  <a:srgbClr val="FFFFFF"/>
                </a:solidFill>
                <a:latin typeface="Montserrat"/>
                <a:ea typeface="Montserrat"/>
                <a:cs typeface="Montserrat"/>
                <a:sym typeface="Montserrat"/>
              </a:rPr>
              <a:t>Danu Hartanto 				A11.2017.10606</a:t>
            </a:r>
            <a:endParaRPr>
              <a:solidFill>
                <a:srgbClr val="FFFFFF"/>
              </a:solidFill>
              <a:latin typeface="Montserrat"/>
              <a:ea typeface="Montserrat"/>
              <a:cs typeface="Montserrat"/>
              <a:sym typeface="Montserrat"/>
            </a:endParaRPr>
          </a:p>
          <a:p>
            <a:pPr indent="-317500" lvl="0" marL="457200" rtl="0" algn="l">
              <a:lnSpc>
                <a:spcPct val="100000"/>
              </a:lnSpc>
              <a:spcBef>
                <a:spcPts val="0"/>
              </a:spcBef>
              <a:spcAft>
                <a:spcPts val="0"/>
              </a:spcAft>
              <a:buClr>
                <a:srgbClr val="FFFFFF"/>
              </a:buClr>
              <a:buSzPts val="1400"/>
              <a:buFont typeface="Montserrat"/>
              <a:buAutoNum type="arabicPeriod"/>
            </a:pPr>
            <a:r>
              <a:rPr lang="id">
                <a:solidFill>
                  <a:srgbClr val="FFFFFF"/>
                </a:solidFill>
                <a:latin typeface="Montserrat"/>
                <a:ea typeface="Montserrat"/>
                <a:cs typeface="Montserrat"/>
                <a:sym typeface="Montserrat"/>
              </a:rPr>
              <a:t>Anton Saputro 				A11.2017.10484</a:t>
            </a:r>
            <a:endParaRPr>
              <a:solidFill>
                <a:srgbClr val="FFFFFF"/>
              </a:solidFill>
              <a:latin typeface="Montserrat"/>
              <a:ea typeface="Montserrat"/>
              <a:cs typeface="Montserrat"/>
              <a:sym typeface="Montserrat"/>
            </a:endParaRPr>
          </a:p>
          <a:p>
            <a:pPr indent="-317500" lvl="0" marL="457200" rtl="0" algn="l">
              <a:lnSpc>
                <a:spcPct val="100000"/>
              </a:lnSpc>
              <a:spcBef>
                <a:spcPts val="0"/>
              </a:spcBef>
              <a:spcAft>
                <a:spcPts val="0"/>
              </a:spcAft>
              <a:buClr>
                <a:srgbClr val="FFFFFF"/>
              </a:buClr>
              <a:buSzPts val="1400"/>
              <a:buFont typeface="Montserrat"/>
              <a:buAutoNum type="arabicPeriod"/>
            </a:pPr>
            <a:r>
              <a:rPr lang="id">
                <a:solidFill>
                  <a:srgbClr val="FFFFFF"/>
                </a:solidFill>
                <a:latin typeface="Montserrat"/>
                <a:ea typeface="Montserrat"/>
                <a:cs typeface="Montserrat"/>
                <a:sym typeface="Montserrat"/>
              </a:rPr>
              <a:t>Bayu Pangestu				A11.2018.11031</a:t>
            </a:r>
            <a:endParaRPr>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9"/>
          <p:cNvSpPr txBox="1"/>
          <p:nvPr/>
        </p:nvSpPr>
        <p:spPr>
          <a:xfrm>
            <a:off x="1389000" y="566525"/>
            <a:ext cx="6366000" cy="4617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1200"/>
              </a:spcBef>
              <a:spcAft>
                <a:spcPts val="8000"/>
              </a:spcAft>
              <a:buNone/>
            </a:pPr>
            <a:r>
              <a:rPr b="1" lang="id" sz="1800">
                <a:solidFill>
                  <a:schemeClr val="lt1"/>
                </a:solidFill>
              </a:rPr>
              <a:t>SYSTEM APPOINTMENT GAME PUBLISHER</a:t>
            </a:r>
            <a:endParaRPr b="1" sz="1800">
              <a:solidFill>
                <a:schemeClr val="lt1"/>
              </a:solidFill>
            </a:endParaRPr>
          </a:p>
        </p:txBody>
      </p:sp>
      <p:pic>
        <p:nvPicPr>
          <p:cNvPr id="207" name="Google Shape;207;p19"/>
          <p:cNvPicPr preferRelativeResize="0"/>
          <p:nvPr/>
        </p:nvPicPr>
        <p:blipFill>
          <a:blip r:embed="rId3">
            <a:alphaModFix/>
          </a:blip>
          <a:stretch>
            <a:fillRect/>
          </a:stretch>
        </p:blipFill>
        <p:spPr>
          <a:xfrm>
            <a:off x="1965251" y="1255150"/>
            <a:ext cx="5213501" cy="34748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Project Scope Statement</a:t>
            </a:r>
            <a:endParaRPr/>
          </a:p>
        </p:txBody>
      </p:sp>
      <p:sp>
        <p:nvSpPr>
          <p:cNvPr id="213" name="Google Shape;213;p20"/>
          <p:cNvSpPr txBox="1"/>
          <p:nvPr/>
        </p:nvSpPr>
        <p:spPr>
          <a:xfrm>
            <a:off x="904500" y="1502625"/>
            <a:ext cx="2479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d" sz="1700">
                <a:solidFill>
                  <a:schemeClr val="lt1"/>
                </a:solidFill>
                <a:latin typeface="Lato"/>
                <a:ea typeface="Lato"/>
                <a:cs typeface="Lato"/>
                <a:sym typeface="Lato"/>
              </a:rPr>
              <a:t>Ruang Lingkup </a:t>
            </a:r>
            <a:endParaRPr b="1" sz="1700">
              <a:solidFill>
                <a:schemeClr val="lt1"/>
              </a:solidFill>
              <a:latin typeface="Lato"/>
              <a:ea typeface="Lato"/>
              <a:cs typeface="Lato"/>
              <a:sym typeface="Lato"/>
            </a:endParaRPr>
          </a:p>
        </p:txBody>
      </p:sp>
      <p:sp>
        <p:nvSpPr>
          <p:cNvPr id="214" name="Google Shape;214;p20"/>
          <p:cNvSpPr txBox="1"/>
          <p:nvPr/>
        </p:nvSpPr>
        <p:spPr>
          <a:xfrm>
            <a:off x="904500" y="2218325"/>
            <a:ext cx="7335000" cy="1046700"/>
          </a:xfrm>
          <a:prstGeom prst="rect">
            <a:avLst/>
          </a:prstGeom>
          <a:noFill/>
          <a:ln>
            <a:noFill/>
          </a:ln>
        </p:spPr>
        <p:txBody>
          <a:bodyPr anchorCtr="0" anchor="t" bIns="91425" lIns="91425" spcFirstLastPara="1" rIns="91425" wrap="square" tIns="91425">
            <a:spAutoFit/>
          </a:bodyPr>
          <a:lstStyle/>
          <a:p>
            <a:pPr indent="139700" lvl="0" marL="317500" rtl="0" algn="just">
              <a:lnSpc>
                <a:spcPct val="150000"/>
              </a:lnSpc>
              <a:spcBef>
                <a:spcPts val="1200"/>
              </a:spcBef>
              <a:spcAft>
                <a:spcPts val="1200"/>
              </a:spcAft>
              <a:buNone/>
            </a:pPr>
            <a:r>
              <a:rPr lang="id">
                <a:solidFill>
                  <a:schemeClr val="lt1"/>
                </a:solidFill>
              </a:rPr>
              <a:t>Sebuah Aplikasi yang dapat menghubungkan game designer dangame publisher dengan System Appointment untuk kedua sisi. Dapat digunakan untuk melihat review jadwal bulanan, reminder, notifikasi juga report yang dapat di export dalam bentuk cs.</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Project Scope Statement</a:t>
            </a:r>
            <a:endParaRPr/>
          </a:p>
        </p:txBody>
      </p:sp>
      <p:sp>
        <p:nvSpPr>
          <p:cNvPr id="220" name="Google Shape;220;p21"/>
          <p:cNvSpPr txBox="1"/>
          <p:nvPr/>
        </p:nvSpPr>
        <p:spPr>
          <a:xfrm>
            <a:off x="904500" y="1502625"/>
            <a:ext cx="36675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id" sz="1700">
                <a:solidFill>
                  <a:schemeClr val="lt1"/>
                </a:solidFill>
                <a:latin typeface="Lato"/>
                <a:ea typeface="Lato"/>
                <a:cs typeface="Lato"/>
                <a:sym typeface="Lato"/>
              </a:rPr>
              <a:t>Deskripsi Fungsionalitas </a:t>
            </a:r>
            <a:endParaRPr b="1" sz="1700">
              <a:solidFill>
                <a:schemeClr val="lt1"/>
              </a:solidFill>
              <a:latin typeface="Lato"/>
              <a:ea typeface="Lato"/>
              <a:cs typeface="Lato"/>
              <a:sym typeface="Lato"/>
            </a:endParaRPr>
          </a:p>
        </p:txBody>
      </p:sp>
      <p:sp>
        <p:nvSpPr>
          <p:cNvPr id="221" name="Google Shape;221;p21"/>
          <p:cNvSpPr txBox="1"/>
          <p:nvPr/>
        </p:nvSpPr>
        <p:spPr>
          <a:xfrm>
            <a:off x="904500" y="2218325"/>
            <a:ext cx="7335000" cy="2655300"/>
          </a:xfrm>
          <a:prstGeom prst="rect">
            <a:avLst/>
          </a:prstGeom>
          <a:noFill/>
          <a:ln>
            <a:noFill/>
          </a:ln>
        </p:spPr>
        <p:txBody>
          <a:bodyPr anchorCtr="0" anchor="t" bIns="91425" lIns="91425" spcFirstLastPara="1" rIns="91425" wrap="square" tIns="91425">
            <a:spAutoFit/>
          </a:bodyPr>
          <a:lstStyle/>
          <a:p>
            <a:pPr indent="-311150" lvl="0" marL="457200" rtl="0" algn="just">
              <a:lnSpc>
                <a:spcPct val="150000"/>
              </a:lnSpc>
              <a:spcBef>
                <a:spcPts val="1200"/>
              </a:spcBef>
              <a:spcAft>
                <a:spcPts val="0"/>
              </a:spcAft>
              <a:buClr>
                <a:schemeClr val="lt1"/>
              </a:buClr>
              <a:buSzPts val="1300"/>
              <a:buAutoNum type="arabicPeriod"/>
            </a:pPr>
            <a:r>
              <a:rPr lang="id" sz="1300">
                <a:solidFill>
                  <a:schemeClr val="lt1"/>
                </a:solidFill>
              </a:rPr>
              <a:t>Login sebagai Game Desaigner</a:t>
            </a:r>
            <a:endParaRPr sz="1300">
              <a:solidFill>
                <a:schemeClr val="lt1"/>
              </a:solidFill>
            </a:endParaRPr>
          </a:p>
          <a:p>
            <a:pPr indent="-311150" lvl="0" marL="457200" rtl="0" algn="just">
              <a:lnSpc>
                <a:spcPct val="150000"/>
              </a:lnSpc>
              <a:spcBef>
                <a:spcPts val="0"/>
              </a:spcBef>
              <a:spcAft>
                <a:spcPts val="0"/>
              </a:spcAft>
              <a:buClr>
                <a:schemeClr val="lt1"/>
              </a:buClr>
              <a:buSzPts val="1300"/>
              <a:buAutoNum type="arabicPeriod"/>
            </a:pPr>
            <a:r>
              <a:rPr lang="id" sz="1300">
                <a:solidFill>
                  <a:schemeClr val="lt1"/>
                </a:solidFill>
              </a:rPr>
              <a:t>Login sebagai Game Publisher</a:t>
            </a:r>
            <a:endParaRPr sz="1300">
              <a:solidFill>
                <a:schemeClr val="lt1"/>
              </a:solidFill>
            </a:endParaRPr>
          </a:p>
          <a:p>
            <a:pPr indent="-311150" lvl="0" marL="457200" rtl="0" algn="just">
              <a:lnSpc>
                <a:spcPct val="150000"/>
              </a:lnSpc>
              <a:spcBef>
                <a:spcPts val="0"/>
              </a:spcBef>
              <a:spcAft>
                <a:spcPts val="0"/>
              </a:spcAft>
              <a:buClr>
                <a:schemeClr val="lt1"/>
              </a:buClr>
              <a:buSzPts val="1300"/>
              <a:buAutoNum type="arabicPeriod"/>
            </a:pPr>
            <a:r>
              <a:rPr lang="id" sz="1300">
                <a:solidFill>
                  <a:schemeClr val="lt1"/>
                </a:solidFill>
              </a:rPr>
              <a:t>Reminder/notifikasi</a:t>
            </a:r>
            <a:endParaRPr sz="1300">
              <a:solidFill>
                <a:schemeClr val="lt1"/>
              </a:solidFill>
            </a:endParaRPr>
          </a:p>
          <a:p>
            <a:pPr indent="-311150" lvl="0" marL="457200" rtl="0" algn="just">
              <a:lnSpc>
                <a:spcPct val="150000"/>
              </a:lnSpc>
              <a:spcBef>
                <a:spcPts val="0"/>
              </a:spcBef>
              <a:spcAft>
                <a:spcPts val="0"/>
              </a:spcAft>
              <a:buClr>
                <a:schemeClr val="lt1"/>
              </a:buClr>
              <a:buSzPts val="1300"/>
              <a:buAutoNum type="arabicPeriod"/>
            </a:pPr>
            <a:r>
              <a:rPr lang="id" sz="1300">
                <a:solidFill>
                  <a:schemeClr val="lt1"/>
                </a:solidFill>
              </a:rPr>
              <a:t>Permintaan pertemuan dengan Game Publlisher</a:t>
            </a:r>
            <a:endParaRPr sz="1300">
              <a:solidFill>
                <a:schemeClr val="lt1"/>
              </a:solidFill>
            </a:endParaRPr>
          </a:p>
          <a:p>
            <a:pPr indent="-311150" lvl="0" marL="457200" rtl="0" algn="just">
              <a:lnSpc>
                <a:spcPct val="150000"/>
              </a:lnSpc>
              <a:spcBef>
                <a:spcPts val="0"/>
              </a:spcBef>
              <a:spcAft>
                <a:spcPts val="0"/>
              </a:spcAft>
              <a:buClr>
                <a:schemeClr val="lt1"/>
              </a:buClr>
              <a:buSzPts val="1300"/>
              <a:buAutoNum type="arabicPeriod"/>
            </a:pPr>
            <a:r>
              <a:rPr lang="id" sz="1300">
                <a:solidFill>
                  <a:schemeClr val="lt1"/>
                </a:solidFill>
              </a:rPr>
              <a:t>Mengatur jadwal mingguan untuk Game Publisher</a:t>
            </a:r>
            <a:endParaRPr sz="1300">
              <a:solidFill>
                <a:schemeClr val="lt1"/>
              </a:solidFill>
            </a:endParaRPr>
          </a:p>
          <a:p>
            <a:pPr indent="-311150" lvl="0" marL="457200" rtl="0" algn="just">
              <a:lnSpc>
                <a:spcPct val="150000"/>
              </a:lnSpc>
              <a:spcBef>
                <a:spcPts val="0"/>
              </a:spcBef>
              <a:spcAft>
                <a:spcPts val="0"/>
              </a:spcAft>
              <a:buClr>
                <a:schemeClr val="lt1"/>
              </a:buClr>
              <a:buSzPts val="1300"/>
              <a:buAutoNum type="arabicPeriod"/>
            </a:pPr>
            <a:r>
              <a:rPr lang="id" sz="1300">
                <a:solidFill>
                  <a:schemeClr val="lt1"/>
                </a:solidFill>
              </a:rPr>
              <a:t>Fitur detail game.</a:t>
            </a:r>
            <a:endParaRPr sz="1300">
              <a:solidFill>
                <a:schemeClr val="lt1"/>
              </a:solidFill>
            </a:endParaRPr>
          </a:p>
          <a:p>
            <a:pPr indent="-311150" lvl="0" marL="457200" rtl="0" algn="just">
              <a:lnSpc>
                <a:spcPct val="150000"/>
              </a:lnSpc>
              <a:spcBef>
                <a:spcPts val="0"/>
              </a:spcBef>
              <a:spcAft>
                <a:spcPts val="0"/>
              </a:spcAft>
              <a:buClr>
                <a:schemeClr val="lt1"/>
              </a:buClr>
              <a:buSzPts val="1300"/>
              <a:buAutoNum type="arabicPeriod"/>
            </a:pPr>
            <a:r>
              <a:rPr lang="id" sz="1300">
                <a:solidFill>
                  <a:schemeClr val="lt1"/>
                </a:solidFill>
              </a:rPr>
              <a:t>Export laporan</a:t>
            </a:r>
            <a:endParaRPr sz="1300">
              <a:solidFill>
                <a:schemeClr val="lt1"/>
              </a:solidFill>
            </a:endParaRPr>
          </a:p>
          <a:p>
            <a:pPr indent="139700" lvl="0" marL="317500" rtl="0" algn="just">
              <a:lnSpc>
                <a:spcPct val="150000"/>
              </a:lnSpc>
              <a:spcBef>
                <a:spcPts val="1200"/>
              </a:spcBef>
              <a:spcAft>
                <a:spcPts val="1200"/>
              </a:spcAft>
              <a:buNone/>
            </a:pPr>
            <a:r>
              <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lang="id"/>
              <a:t>Work Breakdown Sturcture</a:t>
            </a:r>
            <a:endParaRPr/>
          </a:p>
        </p:txBody>
      </p:sp>
      <p:pic>
        <p:nvPicPr>
          <p:cNvPr id="227" name="Google Shape;227;p22"/>
          <p:cNvPicPr preferRelativeResize="0"/>
          <p:nvPr/>
        </p:nvPicPr>
        <p:blipFill>
          <a:blip r:embed="rId3">
            <a:alphaModFix/>
          </a:blip>
          <a:stretch>
            <a:fillRect/>
          </a:stretch>
        </p:blipFill>
        <p:spPr>
          <a:xfrm>
            <a:off x="1207625" y="1550525"/>
            <a:ext cx="6932550" cy="3071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lang="id"/>
              <a:t>Work Breakdown Sturcture</a:t>
            </a:r>
            <a:endParaRPr/>
          </a:p>
        </p:txBody>
      </p:sp>
      <p:pic>
        <p:nvPicPr>
          <p:cNvPr id="233" name="Google Shape;233;p23"/>
          <p:cNvPicPr preferRelativeResize="0"/>
          <p:nvPr/>
        </p:nvPicPr>
        <p:blipFill>
          <a:blip r:embed="rId3">
            <a:alphaModFix/>
          </a:blip>
          <a:stretch>
            <a:fillRect/>
          </a:stretch>
        </p:blipFill>
        <p:spPr>
          <a:xfrm>
            <a:off x="1297500" y="1307850"/>
            <a:ext cx="6442252" cy="3530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lang="id"/>
              <a:t>Work Breakdown Sturcture</a:t>
            </a:r>
            <a:endParaRPr/>
          </a:p>
        </p:txBody>
      </p:sp>
      <p:pic>
        <p:nvPicPr>
          <p:cNvPr id="239" name="Google Shape;239;p24"/>
          <p:cNvPicPr preferRelativeResize="0"/>
          <p:nvPr/>
        </p:nvPicPr>
        <p:blipFill>
          <a:blip r:embed="rId3">
            <a:alphaModFix/>
          </a:blip>
          <a:stretch>
            <a:fillRect/>
          </a:stretch>
        </p:blipFill>
        <p:spPr>
          <a:xfrm>
            <a:off x="783975" y="2087225"/>
            <a:ext cx="7576051" cy="2743200"/>
          </a:xfrm>
          <a:prstGeom prst="rect">
            <a:avLst/>
          </a:prstGeom>
          <a:noFill/>
          <a:ln>
            <a:noFill/>
          </a:ln>
        </p:spPr>
      </p:pic>
      <p:sp>
        <p:nvSpPr>
          <p:cNvPr id="240" name="Google Shape;240;p24"/>
          <p:cNvSpPr txBox="1"/>
          <p:nvPr/>
        </p:nvSpPr>
        <p:spPr>
          <a:xfrm>
            <a:off x="783975" y="1474338"/>
            <a:ext cx="36675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id" sz="1700">
                <a:solidFill>
                  <a:schemeClr val="lt1"/>
                </a:solidFill>
                <a:latin typeface="Lato"/>
                <a:ea typeface="Lato"/>
                <a:cs typeface="Lato"/>
                <a:sym typeface="Lato"/>
              </a:rPr>
              <a:t>Gantt chart</a:t>
            </a:r>
            <a:endParaRPr b="1" sz="17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5"/>
          <p:cNvSpPr txBox="1"/>
          <p:nvPr>
            <p:ph type="title"/>
          </p:nvPr>
        </p:nvSpPr>
        <p:spPr>
          <a:xfrm>
            <a:off x="645300" y="1833775"/>
            <a:ext cx="3063300" cy="69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Terima kasih!</a:t>
            </a:r>
            <a:endParaRPr/>
          </a:p>
        </p:txBody>
      </p:sp>
      <p:grpSp>
        <p:nvGrpSpPr>
          <p:cNvPr id="246" name="Google Shape;246;p25"/>
          <p:cNvGrpSpPr/>
          <p:nvPr/>
        </p:nvGrpSpPr>
        <p:grpSpPr>
          <a:xfrm>
            <a:off x="4066820" y="1553491"/>
            <a:ext cx="3159984" cy="2439109"/>
            <a:chOff x="3553042" y="1657806"/>
            <a:chExt cx="3461100" cy="2671532"/>
          </a:xfrm>
        </p:grpSpPr>
        <p:sp>
          <p:nvSpPr>
            <p:cNvPr id="247" name="Google Shape;247;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55" name="Google Shape;255;p25"/>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56" name="Google Shape;256;p25"/>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 name="Google Shape;257;p25"/>
          <p:cNvGrpSpPr/>
          <p:nvPr/>
        </p:nvGrpSpPr>
        <p:grpSpPr>
          <a:xfrm>
            <a:off x="6762480" y="2546254"/>
            <a:ext cx="1024386" cy="1522884"/>
            <a:chOff x="6505573" y="2745170"/>
            <a:chExt cx="1122000" cy="1668000"/>
          </a:xfrm>
        </p:grpSpPr>
        <p:sp>
          <p:nvSpPr>
            <p:cNvPr id="258" name="Google Shape;258;p2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62" name="Google Shape;262;p25"/>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263" name="Google Shape;263;p25"/>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25"/>
          <p:cNvGrpSpPr/>
          <p:nvPr/>
        </p:nvGrpSpPr>
        <p:grpSpPr>
          <a:xfrm>
            <a:off x="6405845" y="3121897"/>
            <a:ext cx="520684" cy="1036470"/>
            <a:chOff x="9543736" y="4486132"/>
            <a:chExt cx="570300" cy="1135235"/>
          </a:xfrm>
        </p:grpSpPr>
        <p:sp>
          <p:nvSpPr>
            <p:cNvPr id="265" name="Google Shape;265;p2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69" name="Google Shape;269;p25"/>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270" name="Google Shape;270;p25"/>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 name="Google Shape;271;p25"/>
          <p:cNvGrpSpPr/>
          <p:nvPr/>
        </p:nvGrpSpPr>
        <p:grpSpPr>
          <a:xfrm>
            <a:off x="7564804" y="3443361"/>
            <a:ext cx="455496" cy="692277"/>
            <a:chOff x="7384375" y="3728000"/>
            <a:chExt cx="498900" cy="758244"/>
          </a:xfrm>
        </p:grpSpPr>
        <p:sp>
          <p:nvSpPr>
            <p:cNvPr id="272" name="Google Shape;272;p2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25"/>
          <p:cNvGrpSpPr/>
          <p:nvPr/>
        </p:nvGrpSpPr>
        <p:grpSpPr>
          <a:xfrm>
            <a:off x="7564836" y="3561758"/>
            <a:ext cx="478081" cy="462776"/>
            <a:chOff x="7384385" y="3857442"/>
            <a:chExt cx="523637" cy="506874"/>
          </a:xfrm>
        </p:grpSpPr>
        <p:sp>
          <p:nvSpPr>
            <p:cNvPr id="277" name="Google Shape;277;p2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 name="Google Shape;278;p25"/>
            <p:cNvGrpSpPr/>
            <p:nvPr/>
          </p:nvGrpSpPr>
          <p:grpSpPr>
            <a:xfrm>
              <a:off x="7384385" y="3857442"/>
              <a:ext cx="523637" cy="498900"/>
              <a:chOff x="7384385" y="3857442"/>
              <a:chExt cx="523637" cy="498900"/>
            </a:xfrm>
          </p:grpSpPr>
          <p:sp>
            <p:nvSpPr>
              <p:cNvPr id="279" name="Google Shape;279;p2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281" name="Google Shape;281;p25"/>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282" name="Google Shape;282;p25"/>
          <p:cNvGrpSpPr/>
          <p:nvPr/>
        </p:nvGrpSpPr>
        <p:grpSpPr>
          <a:xfrm>
            <a:off x="8110843" y="3443361"/>
            <a:ext cx="435785" cy="692277"/>
            <a:chOff x="7982421" y="3727763"/>
            <a:chExt cx="477311" cy="758244"/>
          </a:xfrm>
        </p:grpSpPr>
        <p:sp>
          <p:nvSpPr>
            <p:cNvPr id="283" name="Google Shape;283;p2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1" name="Google Shape;291;p25"/>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